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59" r:id="rId2"/>
    <p:sldId id="645" r:id="rId3"/>
    <p:sldId id="646" r:id="rId4"/>
    <p:sldId id="402" r:id="rId5"/>
    <p:sldId id="403" r:id="rId6"/>
    <p:sldId id="642" r:id="rId7"/>
    <p:sldId id="279" r:id="rId8"/>
    <p:sldId id="259" r:id="rId9"/>
    <p:sldId id="260" r:id="rId10"/>
    <p:sldId id="261" r:id="rId11"/>
    <p:sldId id="262" r:id="rId12"/>
    <p:sldId id="643" r:id="rId13"/>
    <p:sldId id="647" r:id="rId14"/>
    <p:sldId id="644" r:id="rId15"/>
    <p:sldId id="648" r:id="rId16"/>
    <p:sldId id="263" r:id="rId17"/>
    <p:sldId id="264" r:id="rId18"/>
    <p:sldId id="265" r:id="rId19"/>
    <p:sldId id="322" r:id="rId20"/>
    <p:sldId id="335" r:id="rId21"/>
    <p:sldId id="323" r:id="rId22"/>
    <p:sldId id="336" r:id="rId23"/>
    <p:sldId id="650" r:id="rId24"/>
    <p:sldId id="652" r:id="rId25"/>
    <p:sldId id="651" r:id="rId26"/>
    <p:sldId id="655" r:id="rId27"/>
    <p:sldId id="653" r:id="rId28"/>
    <p:sldId id="348" r:id="rId29"/>
    <p:sldId id="656" r:id="rId30"/>
    <p:sldId id="657" r:id="rId31"/>
    <p:sldId id="658" r:id="rId32"/>
    <p:sldId id="350" r:id="rId33"/>
    <p:sldId id="353" r:id="rId34"/>
    <p:sldId id="351" r:id="rId35"/>
    <p:sldId id="289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ũ Thị Hoa" initials="VTH" lastIdx="2" clrIdx="0">
    <p:extLst>
      <p:ext uri="{19B8F6BF-5375-455C-9EA6-DF929625EA0E}">
        <p15:presenceInfo xmlns:p15="http://schemas.microsoft.com/office/powerpoint/2012/main" userId="Vũ Thị H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4-02T02:18:21.9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4 0</inkml:trace>
  <inkml:trace contextRef="#ctx0" brushRef="#br0" timeOffset="7148">4 0</inkml:trace>
  <inkml:trace contextRef="#ctx0" brushRef="#br0" timeOffset="9113">4 0</inkml:trace>
  <inkml:trace contextRef="#ctx0" brushRef="#br0" timeOffset="11525">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970E-BF0D-42BD-92E7-D0A1E15AF2D6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9165-A4F6-46E1-B091-092D0C1B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89165-A4F6-46E1-B091-092D0C1BD6D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33494-A34C-4A63-B761-F03710190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CA72B3-B98E-4B13-AD73-EF50731BBF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A14BC-45E1-479C-AD66-125CB288E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887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B22F-3F03-48DD-B7D5-D22E0EE13CF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095C-20F6-4712-901D-CEF3B5621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gif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jpeg"/><Relationship Id="rId7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48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TRƯỜNG THCS CÁT LÁI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 HỌC 7</a:t>
            </a:r>
          </a:p>
          <a:p>
            <a:pPr algn="ctr">
              <a:buNone/>
            </a:pP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CỦA LỚP BÒ SÁT</a:t>
            </a:r>
          </a:p>
          <a:p>
            <a:pPr algn="ctr">
              <a:buNone/>
            </a:pP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áº¿t quáº£ hÃ¬nh áº£nh cho cÃ¡ sáº¥u hoa cÃ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3803"/>
            <a:ext cx="4207414" cy="2892597"/>
          </a:xfrm>
          <a:prstGeom prst="rect">
            <a:avLst/>
          </a:prstGeom>
          <a:noFill/>
        </p:spPr>
      </p:pic>
      <p:pic>
        <p:nvPicPr>
          <p:cNvPr id="4102" name="Picture 6" descr="Káº¿t quáº£ hÃ¬nh áº£nh cho cÃ¡ sáº¥u xiÃª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185" y="1134815"/>
            <a:ext cx="4337425" cy="29819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186" y="4116795"/>
            <a:ext cx="43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562600"/>
            <a:ext cx="420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304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3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HOME\Pictures\BÒ SÁT\rua-nui-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268"/>
            <a:ext cx="4559367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áº¿t quáº£ hÃ¬nh áº£nh cho ba 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1268"/>
            <a:ext cx="4572000" cy="2743199"/>
          </a:xfrm>
          <a:prstGeom prst="rect">
            <a:avLst/>
          </a:prstGeom>
          <a:noFill/>
        </p:spPr>
      </p:pic>
      <p:pic>
        <p:nvPicPr>
          <p:cNvPr id="3076" name="Picture 4" descr="Káº¿t quáº£ hÃ¬nh áº£nh cho Äá»i má»i"/>
          <p:cNvPicPr>
            <a:picLocks noChangeAspect="1" noChangeArrowheads="1"/>
          </p:cNvPicPr>
          <p:nvPr/>
        </p:nvPicPr>
        <p:blipFill>
          <a:blip r:embed="rId4"/>
          <a:srcRect b="8959"/>
          <a:stretch>
            <a:fillRect/>
          </a:stretch>
        </p:blipFill>
        <p:spPr bwMode="auto">
          <a:xfrm>
            <a:off x="4504441" y="3781604"/>
            <a:ext cx="4389968" cy="2590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0091" y="328380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583" y="638255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6446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Káº¿t quáº£ hÃ¬nh áº£nh cho rÃ¹a biá»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45468"/>
            <a:ext cx="4495800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76900" y="642039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áº¿t quáº£ hÃ¬nh áº£nh cho hÃ¬nh dáº¥u há»i cute">
            <a:extLst>
              <a:ext uri="{FF2B5EF4-FFF2-40B4-BE49-F238E27FC236}">
                <a16:creationId xmlns:a16="http://schemas.microsoft.com/office/drawing/2014/main" id="{74AD141C-3344-4AD4-ACAF-60BF8CB2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12832"/>
            <a:ext cx="3441865" cy="27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54080CA-4AFD-47B5-A7B5-11D9F8D4589F}"/>
              </a:ext>
            </a:extLst>
          </p:cNvPr>
          <p:cNvSpPr/>
          <p:nvPr/>
        </p:nvSpPr>
        <p:spPr>
          <a:xfrm>
            <a:off x="3733800" y="1666927"/>
            <a:ext cx="4267200" cy="251564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1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3CAE-B844-464F-8950-FCCD6F6F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72CF-1BEE-48D0-9318-F2EB0AE76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1EE7E2-43EB-4A92-8C1A-5ED613B2F5BE}"/>
              </a:ext>
            </a:extLst>
          </p:cNvPr>
          <p:cNvSpPr/>
          <p:nvPr/>
        </p:nvSpPr>
        <p:spPr>
          <a:xfrm>
            <a:off x="39671" y="55629"/>
            <a:ext cx="9105900" cy="633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D2BFC36-AC53-4115-873D-898D79451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09451"/>
              </p:ext>
            </p:extLst>
          </p:nvPr>
        </p:nvGraphicFramePr>
        <p:xfrm>
          <a:off x="173021" y="939799"/>
          <a:ext cx="883920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82719311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7165857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46816679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82958195"/>
                    </a:ext>
                  </a:extLst>
                </a:gridCol>
              </a:tblGrid>
              <a:tr h="66040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yếm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4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018099"/>
                  </a:ext>
                </a:extLst>
              </a:tr>
              <a:tr h="12965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34553"/>
                  </a:ext>
                </a:extLst>
              </a:tr>
              <a:tr h="12965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sấu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69494"/>
                  </a:ext>
                </a:extLst>
              </a:tr>
              <a:tr h="12965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718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09DE7C-4B89-4FA6-BF81-920ECE64ACA7}"/>
              </a:ext>
            </a:extLst>
          </p:cNvPr>
          <p:cNvCxnSpPr>
            <a:cxnSpLocks/>
          </p:cNvCxnSpPr>
          <p:nvPr/>
        </p:nvCxnSpPr>
        <p:spPr>
          <a:xfrm>
            <a:off x="152400" y="908114"/>
            <a:ext cx="2209800" cy="996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7C5ED4-1550-4A9B-9CAA-2FF69016DFAF}"/>
              </a:ext>
            </a:extLst>
          </p:cNvPr>
          <p:cNvSpPr txBox="1"/>
          <p:nvPr/>
        </p:nvSpPr>
        <p:spPr>
          <a:xfrm>
            <a:off x="2407567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B3104-E8B7-481A-BD6D-F281BC4F0603}"/>
              </a:ext>
            </a:extLst>
          </p:cNvPr>
          <p:cNvSpPr txBox="1"/>
          <p:nvPr/>
        </p:nvSpPr>
        <p:spPr>
          <a:xfrm>
            <a:off x="4561788" y="1930697"/>
            <a:ext cx="222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83CD0A-6AE8-4ACC-8AAA-7FAFAE9F88A0}"/>
              </a:ext>
            </a:extLst>
          </p:cNvPr>
          <p:cNvSpPr txBox="1"/>
          <p:nvPr/>
        </p:nvSpPr>
        <p:spPr>
          <a:xfrm>
            <a:off x="6812830" y="1967845"/>
            <a:ext cx="222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3C8FE4-B0EC-4FEC-BE7F-E327083B8186}"/>
              </a:ext>
            </a:extLst>
          </p:cNvPr>
          <p:cNvSpPr txBox="1"/>
          <p:nvPr/>
        </p:nvSpPr>
        <p:spPr>
          <a:xfrm>
            <a:off x="2382625" y="3512026"/>
            <a:ext cx="222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A990D-6C4A-4E6A-B71F-9AA152A86A44}"/>
              </a:ext>
            </a:extLst>
          </p:cNvPr>
          <p:cNvSpPr txBox="1"/>
          <p:nvPr/>
        </p:nvSpPr>
        <p:spPr>
          <a:xfrm>
            <a:off x="4561788" y="3512026"/>
            <a:ext cx="222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A0552-F7DB-4D0B-BBE1-FFCEDDA1B301}"/>
              </a:ext>
            </a:extLst>
          </p:cNvPr>
          <p:cNvSpPr txBox="1"/>
          <p:nvPr/>
        </p:nvSpPr>
        <p:spPr>
          <a:xfrm>
            <a:off x="6812830" y="3477417"/>
            <a:ext cx="222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DA7424-62B3-406E-AC24-A8A312AD27E8}"/>
              </a:ext>
            </a:extLst>
          </p:cNvPr>
          <p:cNvSpPr txBox="1"/>
          <p:nvPr/>
        </p:nvSpPr>
        <p:spPr>
          <a:xfrm>
            <a:off x="2382625" y="5028712"/>
            <a:ext cx="222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1DCDD8-5C9A-4188-9129-DD09A86F7D15}"/>
              </a:ext>
            </a:extLst>
          </p:cNvPr>
          <p:cNvSpPr txBox="1"/>
          <p:nvPr/>
        </p:nvSpPr>
        <p:spPr>
          <a:xfrm>
            <a:off x="4561788" y="5084012"/>
            <a:ext cx="222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BC08BF-D780-4C1D-9010-F3780380AC2A}"/>
              </a:ext>
            </a:extLst>
          </p:cNvPr>
          <p:cNvSpPr txBox="1"/>
          <p:nvPr/>
        </p:nvSpPr>
        <p:spPr>
          <a:xfrm>
            <a:off x="6812830" y="5084012"/>
            <a:ext cx="222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AG00029_">
            <a:extLst>
              <a:ext uri="{FF2B5EF4-FFF2-40B4-BE49-F238E27FC236}">
                <a16:creationId xmlns:a16="http://schemas.microsoft.com/office/drawing/2014/main" id="{B1EBABD4-E5AC-4094-B3FB-C890BCAF0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2836" y="5545677"/>
            <a:ext cx="950929" cy="1000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0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2375ABE-16F1-481B-BDE0-DD2671C4B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r="10226" b="1"/>
          <a:stretch/>
        </p:blipFill>
        <p:spPr>
          <a:xfrm>
            <a:off x="228600" y="2881575"/>
            <a:ext cx="2816258" cy="435277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64E7F15-7EDD-4417-938D-C09D73B582E4}"/>
              </a:ext>
            </a:extLst>
          </p:cNvPr>
          <p:cNvSpPr/>
          <p:nvPr/>
        </p:nvSpPr>
        <p:spPr>
          <a:xfrm>
            <a:off x="3156050" y="1820633"/>
            <a:ext cx="5181600" cy="151897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CA9476-F3D9-4345-8302-F9AA3EA8B7D2}"/>
              </a:ext>
            </a:extLst>
          </p:cNvPr>
          <p:cNvSpPr/>
          <p:nvPr/>
        </p:nvSpPr>
        <p:spPr>
          <a:xfrm>
            <a:off x="3156050" y="3856586"/>
            <a:ext cx="5641942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(6500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chia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1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762000"/>
            <a:ext cx="2743201" cy="182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7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22532" name="Picture 4" descr="Khá»§ng long cÃ¡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0"/>
            <a:ext cx="2743200" cy="1828800"/>
          </a:xfrm>
          <a:prstGeom prst="rect">
            <a:avLst/>
          </a:prstGeom>
          <a:noFill/>
        </p:spPr>
      </p:pic>
      <p:pic>
        <p:nvPicPr>
          <p:cNvPr id="22534" name="Picture 6" descr="Khá»§ng long báº¡o chÃº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38200"/>
            <a:ext cx="2743200" cy="1828800"/>
          </a:xfrm>
          <a:prstGeom prst="rect">
            <a:avLst/>
          </a:prstGeom>
          <a:noFill/>
        </p:spPr>
      </p:pic>
      <p:pic>
        <p:nvPicPr>
          <p:cNvPr id="6" name="Picture 2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 l="48571" t="48633" b="21438"/>
          <a:stretch>
            <a:fillRect/>
          </a:stretch>
        </p:blipFill>
        <p:spPr bwMode="auto">
          <a:xfrm>
            <a:off x="5486400" y="4572000"/>
            <a:ext cx="3276600" cy="1828800"/>
          </a:xfrm>
          <a:prstGeom prst="rect">
            <a:avLst/>
          </a:prstGeom>
          <a:noFill/>
        </p:spPr>
      </p:pic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 t="26756" b="57191"/>
          <a:stretch>
            <a:fillRect/>
          </a:stretch>
        </p:blipFill>
        <p:spPr bwMode="auto">
          <a:xfrm>
            <a:off x="2057400" y="2819400"/>
            <a:ext cx="50292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2667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343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324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2600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áº¿t quáº£ hÃ¬nh áº£nh cho khá»§ng long sinh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áº¿t quáº£ hÃ¬nh áº£nh cho khá»§ng long sáº¥m sinh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971800"/>
          </a:xfrm>
          <a:prstGeom prst="rect">
            <a:avLst/>
          </a:prstGeom>
          <a:noFill/>
        </p:spPr>
      </p:pic>
      <p:pic>
        <p:nvPicPr>
          <p:cNvPr id="20482" name="Picture 2" descr="Káº¿t quáº£ hÃ¬nh áº£nh cho khá»§ng long sá»«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971800"/>
          </a:xfrm>
          <a:prstGeom prst="rect">
            <a:avLst/>
          </a:prstGeom>
          <a:noFill/>
        </p:spPr>
      </p:pic>
      <p:sp>
        <p:nvSpPr>
          <p:cNvPr id="20488" name="AutoShape 8" descr="Káº¿t quáº£ hÃ¬nh áº£nh cho velocira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Káº¿t quáº£ hÃ¬nh áº£nh cho velocirap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Velociraptor-detail-hea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429000"/>
            <a:ext cx="9144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3124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119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5AB01B73-DD97-4850-9951-FE93B1E3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362200"/>
            <a:ext cx="30241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>
            <a:extLst>
              <a:ext uri="{FF2B5EF4-FFF2-40B4-BE49-F238E27FC236}">
                <a16:creationId xmlns:a16="http://schemas.microsoft.com/office/drawing/2014/main" id="{EF6AEC99-38A2-4911-A6F0-CF948811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3"/>
          <a:stretch>
            <a:fillRect/>
          </a:stretch>
        </p:blipFill>
        <p:spPr bwMode="auto">
          <a:xfrm>
            <a:off x="0" y="2438400"/>
            <a:ext cx="297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>
            <a:extLst>
              <a:ext uri="{FF2B5EF4-FFF2-40B4-BE49-F238E27FC236}">
                <a16:creationId xmlns:a16="http://schemas.microsoft.com/office/drawing/2014/main" id="{AC8FEC73-4023-4CDC-B621-F3473CBB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362200"/>
            <a:ext cx="3198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>
            <a:extLst>
              <a:ext uri="{FF2B5EF4-FFF2-40B4-BE49-F238E27FC236}">
                <a16:creationId xmlns:a16="http://schemas.microsoft.com/office/drawing/2014/main" id="{BBF30D0A-AC12-4DED-B2E5-7E310C79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6">
            <a:extLst>
              <a:ext uri="{FF2B5EF4-FFF2-40B4-BE49-F238E27FC236}">
                <a16:creationId xmlns:a16="http://schemas.microsoft.com/office/drawing/2014/main" id="{E481B171-67EC-44CA-B2F3-B62618C48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32525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40.2: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long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FF7CB075-5A2F-4C7F-B34C-5EB31D0A4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5750"/>
            <a:ext cx="8991600" cy="138499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.VnTime" panose="020B7200000000000000" pitchFamily="34" charset="0"/>
                <a:sym typeface="Wingdings 3" panose="05040102010807070707" pitchFamily="18" charset="2"/>
              </a:rPr>
              <a:t></a:t>
            </a:r>
            <a:r>
              <a:rPr lang="vi-VN" sz="2800" b="1" dirty="0" smtClean="0">
                <a:solidFill>
                  <a:srgbClr val="0000CC"/>
                </a:solidFill>
              </a:rPr>
              <a:t> Quan sát, đọc chú thích hình 40.2, nêu đặc điểm của </a:t>
            </a:r>
            <a:r>
              <a:rPr lang="vi-VN" sz="2800" b="1" i="1" u="sng" dirty="0" smtClean="0">
                <a:solidFill>
                  <a:srgbClr val="0000CC"/>
                </a:solidFill>
              </a:rPr>
              <a:t>khủng long cá, khủng long cánh và khủng long bạo chúa thích nghi với đời sống của chúng.</a:t>
            </a:r>
            <a:endParaRPr lang="en-US" altLang="en-US" sz="2800" b="1" dirty="0">
              <a:solidFill>
                <a:srgbClr val="0000CC"/>
              </a:solidFill>
              <a:latin typeface=".VnTime" panose="020B7200000000000000" pitchFamily="34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27EB2-CA76-440C-9C20-C27E0184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87479"/>
            <a:ext cx="2583180" cy="1574874"/>
          </a:xfrm>
        </p:spPr>
        <p:txBody>
          <a:bodyPr anchor="b">
            <a:normAutofit/>
          </a:bodyPr>
          <a:lstStyle/>
          <a:p>
            <a:r>
              <a:rPr lang="en-US" sz="3000"/>
              <a:t/>
            </a:r>
            <a:br>
              <a:rPr lang="en-US" sz="3000"/>
            </a:br>
            <a:endParaRPr lang="en-US" sz="300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5763" y="73152"/>
            <a:ext cx="884223" cy="232963"/>
            <a:chOff x="7763256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764C8-2288-4BC2-9389-1FD09EE9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3155626"/>
            <a:ext cx="2583180" cy="2935176"/>
          </a:xfrm>
        </p:spPr>
        <p:txBody>
          <a:bodyPr anchor="ctr">
            <a:normAutofit/>
          </a:bodyPr>
          <a:lstStyle/>
          <a:p>
            <a:endParaRPr lang="en-US" sz="1600"/>
          </a:p>
          <a:p>
            <a:endParaRPr lang="en-US" sz="160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B4AC74B-FC59-4E29-8345-744E5197B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r="10226" b="1"/>
          <a:stretch/>
        </p:blipFill>
        <p:spPr>
          <a:xfrm>
            <a:off x="304800" y="2263924"/>
            <a:ext cx="3312592" cy="5119904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E6E569A-D709-4768-B9C2-6D4B7AD213DC}"/>
              </a:ext>
            </a:extLst>
          </p:cNvPr>
          <p:cNvSpPr/>
          <p:nvPr/>
        </p:nvSpPr>
        <p:spPr>
          <a:xfrm>
            <a:off x="2667000" y="484119"/>
            <a:ext cx="5867400" cy="23622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một vài đại diện của lớp Bò sát mà em biết?</a:t>
            </a:r>
          </a:p>
        </p:txBody>
      </p:sp>
    </p:spTree>
    <p:extLst>
      <p:ext uri="{BB962C8B-B14F-4D97-AF65-F5344CB8AC3E}">
        <p14:creationId xmlns:p14="http://schemas.microsoft.com/office/powerpoint/2010/main" val="26296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AutoShape 5">
            <a:extLst>
              <a:ext uri="{FF2B5EF4-FFF2-40B4-BE49-F238E27FC236}">
                <a16:creationId xmlns:a16="http://schemas.microsoft.com/office/drawing/2014/main" id="{D75EEA79-356B-4EEB-B43C-F8355A327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"/>
            <a:ext cx="7467600" cy="2667000"/>
          </a:xfrm>
          <a:prstGeom prst="cloudCallout">
            <a:avLst>
              <a:gd name="adj1" fmla="val -53463"/>
              <a:gd name="adj2" fmla="val 50894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i="1" dirty="0" err="1">
                <a:latin typeface="Times New Roman" pitchFamily="18" charset="0"/>
              </a:rPr>
              <a:t>Nêu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đặc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điểm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của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khủng</a:t>
            </a:r>
            <a:r>
              <a:rPr lang="en-US" sz="3600" i="1" dirty="0">
                <a:latin typeface="Times New Roman" pitchFamily="18" charset="0"/>
              </a:rPr>
              <a:t> long </a:t>
            </a:r>
            <a:r>
              <a:rPr lang="en-US" sz="3600" i="1" dirty="0" err="1">
                <a:latin typeface="Times New Roman" pitchFamily="18" charset="0"/>
              </a:rPr>
              <a:t>cá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thích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nghi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với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đời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</a:rPr>
              <a:t>sống</a:t>
            </a:r>
            <a:r>
              <a:rPr lang="en-US" sz="3600" i="1" dirty="0">
                <a:latin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00B050"/>
                </a:solidFill>
                <a:latin typeface="Times New Roman" pitchFamily="18" charset="0"/>
              </a:rPr>
              <a:t>dưới</a:t>
            </a:r>
            <a:r>
              <a:rPr lang="en-US" sz="3600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00B050"/>
                </a:solidFill>
                <a:latin typeface="Times New Roman" pitchFamily="18" charset="0"/>
              </a:rPr>
              <a:t>nước</a:t>
            </a:r>
            <a:r>
              <a:rPr lang="en-US" sz="3600" i="1" dirty="0">
                <a:latin typeface="Times New Roman" pitchFamily="18" charset="0"/>
              </a:rPr>
              <a:t>?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E99158BD-491B-4EF7-9FE9-D57A67723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5257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en-US" sz="4000" b="1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long </a:t>
            </a:r>
            <a:r>
              <a:rPr lang="en-US" altLang="en-US" sz="4000" b="1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4000" b="1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Chi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vây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40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0135" name="Picture 23" descr="Thằn lằn cá ichthyosaurus">
            <a:extLst>
              <a:ext uri="{FF2B5EF4-FFF2-40B4-BE49-F238E27FC236}">
                <a16:creationId xmlns:a16="http://schemas.microsoft.com/office/drawing/2014/main" id="{379524D2-CE66-445D-A1A1-1A8ACFA8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36" flipH="1">
            <a:off x="3929063" y="3100388"/>
            <a:ext cx="441960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3" name="Text Box 11">
            <a:extLst>
              <a:ext uri="{FF2B5EF4-FFF2-40B4-BE49-F238E27FC236}">
                <a16:creationId xmlns:a16="http://schemas.microsoft.com/office/drawing/2014/main" id="{775E7F6B-5A46-4E7B-9E35-ADE23785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7580"/>
            <a:ext cx="944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u="sng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u="sng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800" b="1" i="1" u="sng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800" b="1" i="1" u="sng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i="1" u="sng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dơi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4783" name="Picture 31" descr="khung long canh">
            <a:extLst>
              <a:ext uri="{FF2B5EF4-FFF2-40B4-BE49-F238E27FC236}">
                <a16:creationId xmlns:a16="http://schemas.microsoft.com/office/drawing/2014/main" id="{E33EDA18-6513-4B96-B8D7-984D11C7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838200" y="1905000"/>
            <a:ext cx="723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image012">
            <a:extLst>
              <a:ext uri="{FF2B5EF4-FFF2-40B4-BE49-F238E27FC236}">
                <a16:creationId xmlns:a16="http://schemas.microsoft.com/office/drawing/2014/main" id="{7AAFA6ED-E2AC-4398-9C3D-D0D78E8A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46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2">
            <a:extLst>
              <a:ext uri="{FF2B5EF4-FFF2-40B4-BE49-F238E27FC236}">
                <a16:creationId xmlns:a16="http://schemas.microsoft.com/office/drawing/2014/main" id="{365551C2-2917-4CB7-B7AB-884207712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"/>
            <a:ext cx="8077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khủng</a:t>
            </a:r>
            <a:r>
              <a:rPr lang="en-US" altLang="en-US" sz="3600" i="1" dirty="0">
                <a:latin typeface="Times New Roman" panose="02020603050405020304" pitchFamily="18" charset="0"/>
              </a:rPr>
              <a:t> long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bay </a:t>
            </a:r>
            <a:r>
              <a:rPr lang="en-US" altLang="en-US" sz="3600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3600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600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u="sng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Text Box 8">
            <a:extLst>
              <a:ext uri="{FF2B5EF4-FFF2-40B4-BE49-F238E27FC236}">
                <a16:creationId xmlns:a16="http://schemas.microsoft.com/office/drawing/2014/main" id="{51A8F199-EDF9-45CF-827E-15842032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976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i="1" u="sng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Khủng</a:t>
            </a:r>
            <a:r>
              <a:rPr lang="en-US" altLang="en-US" sz="2800" b="1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 long </a:t>
            </a:r>
            <a:r>
              <a:rPr lang="en-US" altLang="en-US" sz="2800" b="1" i="1" u="sng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en-US" sz="2800" b="1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chúa</a:t>
            </a:r>
            <a:r>
              <a:rPr lang="en-US" altLang="en-US" sz="2800" i="1" u="sng" dirty="0">
                <a:solidFill>
                  <a:srgbClr val="D60093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nhọn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, chi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1159" name="Picture 23" descr="Khủng long bạo chúa">
            <a:extLst>
              <a:ext uri="{FF2B5EF4-FFF2-40B4-BE49-F238E27FC236}">
                <a16:creationId xmlns:a16="http://schemas.microsoft.com/office/drawing/2014/main" id="{01F0E67D-41A5-49EF-A3E8-4B1A4C04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912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2">
            <a:extLst>
              <a:ext uri="{FF2B5EF4-FFF2-40B4-BE49-F238E27FC236}">
                <a16:creationId xmlns:a16="http://schemas.microsoft.com/office/drawing/2014/main" id="{3F269470-ADA7-4125-BF46-14D72BCC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1938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khủng</a:t>
            </a:r>
            <a:r>
              <a:rPr lang="en-US" altLang="en-US" sz="2800" i="1" dirty="0">
                <a:latin typeface="Times New Roman" panose="02020603050405020304" pitchFamily="18" charset="0"/>
              </a:rPr>
              <a:t> long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bạo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chúa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nghi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i="1" u="sng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cạn</a:t>
            </a:r>
            <a:r>
              <a:rPr lang="en-US" altLang="en-US" sz="2800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5374" name="Picture 14" descr="dinosaur">
            <a:extLst>
              <a:ext uri="{FF2B5EF4-FFF2-40B4-BE49-F238E27FC236}">
                <a16:creationId xmlns:a16="http://schemas.microsoft.com/office/drawing/2014/main" id="{0DEAD061-3635-497D-AC5D-D9E7A852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0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0A48763-FF53-447A-9B00-8D98315BC192}"/>
              </a:ext>
            </a:extLst>
          </p:cNvPr>
          <p:cNvSpPr/>
          <p:nvPr/>
        </p:nvSpPr>
        <p:spPr>
          <a:xfrm>
            <a:off x="3581400" y="2819400"/>
            <a:ext cx="5562600" cy="19812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long?</a:t>
            </a:r>
          </a:p>
        </p:txBody>
      </p:sp>
      <p:pic>
        <p:nvPicPr>
          <p:cNvPr id="13" name="Picture 2" descr="AG00029_">
            <a:extLst>
              <a:ext uri="{FF2B5EF4-FFF2-40B4-BE49-F238E27FC236}">
                <a16:creationId xmlns:a16="http://schemas.microsoft.com/office/drawing/2014/main" id="{094B7099-2168-4468-BF26-E82213C8B4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2133600"/>
            <a:ext cx="712465" cy="581608"/>
          </a:xfrm>
          <a:prstGeom prst="rect">
            <a:avLst/>
          </a:prstGeom>
          <a:noFill/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26D0BC91-609F-47D9-A040-3942CA2B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51" y="4898297"/>
            <a:ext cx="8338346" cy="7382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thù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6C0C52E-1AAF-44E2-B508-2BB1AEEC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19" y="5887723"/>
            <a:ext cx="8338346" cy="7122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BF82BB-5ACA-44BB-95A9-B36B67C41BCA}"/>
              </a:ext>
            </a:extLst>
          </p:cNvPr>
          <p:cNvSpPr/>
          <p:nvPr/>
        </p:nvSpPr>
        <p:spPr>
          <a:xfrm>
            <a:off x="381000" y="1752600"/>
            <a:ext cx="6477000" cy="5013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62725F-6796-4ABC-90AA-2F89B6642048}"/>
              </a:ext>
            </a:extLst>
          </p:cNvPr>
          <p:cNvSpPr txBox="1"/>
          <p:nvPr/>
        </p:nvSpPr>
        <p:spPr>
          <a:xfrm>
            <a:off x="537902" y="2418492"/>
            <a:ext cx="829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280 – 230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7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0A48763-FF53-447A-9B00-8D98315BC192}"/>
              </a:ext>
            </a:extLst>
          </p:cNvPr>
          <p:cNvSpPr/>
          <p:nvPr/>
        </p:nvSpPr>
        <p:spPr>
          <a:xfrm>
            <a:off x="4038600" y="2061535"/>
            <a:ext cx="5257800" cy="198120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long?</a:t>
            </a:r>
          </a:p>
        </p:txBody>
      </p:sp>
      <p:pic>
        <p:nvPicPr>
          <p:cNvPr id="13" name="Picture 2" descr="AG00029_">
            <a:extLst>
              <a:ext uri="{FF2B5EF4-FFF2-40B4-BE49-F238E27FC236}">
                <a16:creationId xmlns:a16="http://schemas.microsoft.com/office/drawing/2014/main" id="{094B7099-2168-4468-BF26-E82213C8B4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72073"/>
            <a:ext cx="917167" cy="965188"/>
          </a:xfrm>
          <a:prstGeom prst="rect">
            <a:avLst/>
          </a:prstGeom>
          <a:noFill/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26D0BC91-609F-47D9-A040-3942CA2B1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74" y="4504069"/>
            <a:ext cx="8338346" cy="7382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6C0C52E-1AAF-44E2-B508-2BB1AEEC7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42" y="5493495"/>
            <a:ext cx="8338346" cy="7122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tai.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E96D6B-BC31-4C0C-A735-11C7B9EE3807}"/>
              </a:ext>
            </a:extLst>
          </p:cNvPr>
          <p:cNvSpPr/>
          <p:nvPr/>
        </p:nvSpPr>
        <p:spPr>
          <a:xfrm>
            <a:off x="304800" y="1752600"/>
            <a:ext cx="4114800" cy="5013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28831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Káº¿t quáº£ hÃ¬nh áº£nh cho hÃ¬nh dáº¥u há»i cute">
            <a:extLst>
              <a:ext uri="{FF2B5EF4-FFF2-40B4-BE49-F238E27FC236}">
                <a16:creationId xmlns:a16="http://schemas.microsoft.com/office/drawing/2014/main" id="{5BB42DB6-6BB9-4DCF-928F-F6329CE7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12832"/>
            <a:ext cx="3441865" cy="27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F533656-2C29-4CAA-8C7C-DAA749CB68EC}"/>
              </a:ext>
            </a:extLst>
          </p:cNvPr>
          <p:cNvSpPr/>
          <p:nvPr/>
        </p:nvSpPr>
        <p:spPr>
          <a:xfrm>
            <a:off x="3516198" y="1820632"/>
            <a:ext cx="5246802" cy="232490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  <p:extLst>
      <p:ext uri="{BB962C8B-B14F-4D97-AF65-F5344CB8AC3E}">
        <p14:creationId xmlns:p14="http://schemas.microsoft.com/office/powerpoint/2010/main" val="24380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ết quả hình ảnh cho thảo luận nhóm">
            <a:extLst>
              <a:ext uri="{FF2B5EF4-FFF2-40B4-BE49-F238E27FC236}">
                <a16:creationId xmlns:a16="http://schemas.microsoft.com/office/drawing/2014/main" id="{7D6D9811-2BB4-4331-B953-D610FAB05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0" y="3772286"/>
            <a:ext cx="4535680" cy="297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A879EFDC-DD41-4E7A-B257-977F5829ABA7}"/>
              </a:ext>
            </a:extLst>
          </p:cNvPr>
          <p:cNvSpPr/>
          <p:nvPr/>
        </p:nvSpPr>
        <p:spPr>
          <a:xfrm>
            <a:off x="3971433" y="2046607"/>
            <a:ext cx="4800600" cy="206556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60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19218" y="259474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01919" y="170847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692747" y="193510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AG00029_">
            <a:extLst>
              <a:ext uri="{FF2B5EF4-FFF2-40B4-BE49-F238E27FC236}">
                <a16:creationId xmlns:a16="http://schemas.microsoft.com/office/drawing/2014/main" id="{EF3636C3-72DA-4A07-B5BB-D422EFBEB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962" y="62704"/>
            <a:ext cx="701495" cy="738224"/>
          </a:xfrm>
          <a:prstGeom prst="rect">
            <a:avLst/>
          </a:prstGeom>
          <a:noFill/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BDBFC88E-0ABD-4C0D-BF03-44A9A023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38" y="869734"/>
            <a:ext cx="8338346" cy="5388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cạn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59FDE4A5-09C2-459A-A830-18AD782F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98766"/>
            <a:ext cx="8338346" cy="5159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Da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vảy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sừng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5FE1C571-7EB6-4AA9-9F65-A1AF23FD3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38" y="2104943"/>
            <a:ext cx="8338346" cy="5388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434AB08F-2F68-474C-856F-2DD31E70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62" y="2733975"/>
            <a:ext cx="8338346" cy="5159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hốc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tai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4CE2348C-BA1D-4121-B71E-57D85866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31" y="3338844"/>
            <a:ext cx="8338346" cy="5388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vuốt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sắc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8CCEC017-E577-4B39-9754-4EA1DE8A8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93" y="3967876"/>
            <a:ext cx="8338346" cy="5159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Phổi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ngăn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9AC5D829-46B6-4DFD-B6DD-BEF805F7E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27" y="4579712"/>
            <a:ext cx="8338346" cy="53881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Tim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vách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hụt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98BBC540-0A09-4E4B-86EE-99E5CED4B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27" y="5234881"/>
            <a:ext cx="8338346" cy="98716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Trứng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dai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bọc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noãn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95DF0819-5ACF-4C77-BFE5-D7BE36C68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27" y="6282444"/>
            <a:ext cx="8338346" cy="5388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y bay">
            <a:extLst>
              <a:ext uri="{FF2B5EF4-FFF2-40B4-BE49-F238E27FC236}">
                <a16:creationId xmlns:a16="http://schemas.microsoft.com/office/drawing/2014/main" id="{C14553E0-4DD8-4EAE-A05B-CCD908B791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105487" name="Text Box 15">
            <a:extLst>
              <a:ext uri="{FF2B5EF4-FFF2-40B4-BE49-F238E27FC236}">
                <a16:creationId xmlns:a16="http://schemas.microsoft.com/office/drawing/2014/main" id="{4044F0FB-F95A-4715-ADA0-03128ADA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149003"/>
            <a:ext cx="3657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thực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phẩm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</p:txBody>
      </p:sp>
      <p:sp>
        <p:nvSpPr>
          <p:cNvPr id="105488" name="Text Box 16">
            <a:extLst>
              <a:ext uri="{FF2B5EF4-FFF2-40B4-BE49-F238E27FC236}">
                <a16:creationId xmlns:a16="http://schemas.microsoft.com/office/drawing/2014/main" id="{04824F7F-0EEF-48EF-90EF-A872FC69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587403"/>
            <a:ext cx="5105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Gây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độc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nguy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hiểm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người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Rắn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….</a:t>
            </a:r>
          </a:p>
        </p:txBody>
      </p: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CACC6A4F-D94B-411D-8D49-DE20743F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29778"/>
            <a:ext cx="259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b="1" i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2227A23C-BD15-4D61-95AC-E645EE53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463203"/>
            <a:ext cx="4876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Tiêu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diệt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sâu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bọ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chuột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5492" name="Text Box 20">
            <a:extLst>
              <a:ext uri="{FF2B5EF4-FFF2-40B4-BE49-F238E27FC236}">
                <a16:creationId xmlns:a16="http://schemas.microsoft.com/office/drawing/2014/main" id="{DD1E688C-661C-4F96-94B4-456FFCC7B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01603"/>
            <a:ext cx="2667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i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853" name="Line 21">
            <a:extLst>
              <a:ext uri="{FF2B5EF4-FFF2-40B4-BE49-F238E27FC236}">
                <a16:creationId xmlns:a16="http://schemas.microsoft.com/office/drawing/2014/main" id="{197F2AAE-6AF3-41A3-9259-97CDEABB8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295400"/>
            <a:ext cx="0" cy="55626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94" name="Picture 22" descr="tac ke hoa bat moi">
            <a:extLst>
              <a:ext uri="{FF2B5EF4-FFF2-40B4-BE49-F238E27FC236}">
                <a16:creationId xmlns:a16="http://schemas.microsoft.com/office/drawing/2014/main" id="{E1D4167F-B614-4B68-AFD3-50CA9FD5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38137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95" name="Picture 23" descr="snake_eating_mouse">
            <a:extLst>
              <a:ext uri="{FF2B5EF4-FFF2-40B4-BE49-F238E27FC236}">
                <a16:creationId xmlns:a16="http://schemas.microsoft.com/office/drawing/2014/main" id="{9D2EEB4E-D2D1-4C87-A41C-80EDC1EF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4290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6" name="Text Box 24">
            <a:extLst>
              <a:ext uri="{FF2B5EF4-FFF2-40B4-BE49-F238E27FC236}">
                <a16:creationId xmlns:a16="http://schemas.microsoft.com/office/drawing/2014/main" id="{3F323120-DF26-4D8A-92A4-9BA25766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052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Tắc kè hoa bắt mồi</a:t>
            </a:r>
          </a:p>
        </p:txBody>
      </p:sp>
      <p:sp>
        <p:nvSpPr>
          <p:cNvPr id="105497" name="Text Box 25">
            <a:extLst>
              <a:ext uri="{FF2B5EF4-FFF2-40B4-BE49-F238E27FC236}">
                <a16:creationId xmlns:a16="http://schemas.microsoft.com/office/drawing/2014/main" id="{E137CB2A-A9A0-40E5-81DA-093543B59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156325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Rắn tiêu diệt chuột</a:t>
            </a:r>
          </a:p>
        </p:txBody>
      </p:sp>
      <p:sp>
        <p:nvSpPr>
          <p:cNvPr id="105498" name="Text Box 26">
            <a:extLst>
              <a:ext uri="{FF2B5EF4-FFF2-40B4-BE49-F238E27FC236}">
                <a16:creationId xmlns:a16="http://schemas.microsoft.com/office/drawing/2014/main" id="{3208DD48-5EAE-4273-B671-EB5BA2D1E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682403"/>
            <a:ext cx="4267200" cy="57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dược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phẩm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</p:txBody>
      </p:sp>
      <p:sp>
        <p:nvSpPr>
          <p:cNvPr id="105499" name="Text Box 27">
            <a:extLst>
              <a:ext uri="{FF2B5EF4-FFF2-40B4-BE49-F238E27FC236}">
                <a16:creationId xmlns:a16="http://schemas.microsoft.com/office/drawing/2014/main" id="{0A2B54AF-432C-4EC6-BAF6-B05DC83D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292003"/>
            <a:ext cx="4495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sản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phẩm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mĩ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nghệ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5500" name="Picture 28" descr="baba hap ">
            <a:extLst>
              <a:ext uri="{FF2B5EF4-FFF2-40B4-BE49-F238E27FC236}">
                <a16:creationId xmlns:a16="http://schemas.microsoft.com/office/drawing/2014/main" id="{50B1BD68-AC00-427C-9817-3FEF4FE3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43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1" name="Picture 29" descr="ran nuong trui">
            <a:extLst>
              <a:ext uri="{FF2B5EF4-FFF2-40B4-BE49-F238E27FC236}">
                <a16:creationId xmlns:a16="http://schemas.microsoft.com/office/drawing/2014/main" id="{B5E15A43-BD11-46D6-99A7-BACBEE69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0"/>
          <a:stretch>
            <a:fillRect/>
          </a:stretch>
        </p:blipFill>
        <p:spPr bwMode="auto">
          <a:xfrm>
            <a:off x="5486400" y="4038600"/>
            <a:ext cx="33528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02" name="Text Box 30">
            <a:extLst>
              <a:ext uri="{FF2B5EF4-FFF2-40B4-BE49-F238E27FC236}">
                <a16:creationId xmlns:a16="http://schemas.microsoft.com/office/drawing/2014/main" id="{541CB72B-35FF-41BC-84B9-26045BD3F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6576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Ba ba hấp</a:t>
            </a:r>
          </a:p>
        </p:txBody>
      </p:sp>
      <p:sp>
        <p:nvSpPr>
          <p:cNvPr id="105503" name="Text Box 31">
            <a:extLst>
              <a:ext uri="{FF2B5EF4-FFF2-40B4-BE49-F238E27FC236}">
                <a16:creationId xmlns:a16="http://schemas.microsoft.com/office/drawing/2014/main" id="{CF014DD7-DD30-45B2-BB8E-E73FEE27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308725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Rắn nướng trui</a:t>
            </a:r>
          </a:p>
        </p:txBody>
      </p:sp>
      <p:pic>
        <p:nvPicPr>
          <p:cNvPr id="105504" name="Picture 32" descr="mai rua mai thanh bot lam thuoc">
            <a:extLst>
              <a:ext uri="{FF2B5EF4-FFF2-40B4-BE49-F238E27FC236}">
                <a16:creationId xmlns:a16="http://schemas.microsoft.com/office/drawing/2014/main" id="{3B5BCB15-1897-433C-943B-F591E645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1768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5" name="Picture 33" descr="ruou ran">
            <a:extLst>
              <a:ext uri="{FF2B5EF4-FFF2-40B4-BE49-F238E27FC236}">
                <a16:creationId xmlns:a16="http://schemas.microsoft.com/office/drawing/2014/main" id="{014B98BB-E00C-429E-9438-DCE5AEDE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193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06" name="Text Box 34">
            <a:extLst>
              <a:ext uri="{FF2B5EF4-FFF2-40B4-BE49-F238E27FC236}">
                <a16:creationId xmlns:a16="http://schemas.microsoft.com/office/drawing/2014/main" id="{63461F0C-2F71-456F-860D-51B3810C8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814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Rượu rắn</a:t>
            </a:r>
          </a:p>
        </p:txBody>
      </p:sp>
      <p:sp>
        <p:nvSpPr>
          <p:cNvPr id="105507" name="Text Box 35">
            <a:extLst>
              <a:ext uri="{FF2B5EF4-FFF2-40B4-BE49-F238E27FC236}">
                <a16:creationId xmlns:a16="http://schemas.microsoft.com/office/drawing/2014/main" id="{D6B1ECC5-C12B-49F0-AA22-F7F916CF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308725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Mai rùa làm thuốc</a:t>
            </a:r>
          </a:p>
        </p:txBody>
      </p:sp>
      <p:pic>
        <p:nvPicPr>
          <p:cNvPr id="105508" name="Picture 36" descr="san pham che tac tu Doi Moi-Ha tien">
            <a:extLst>
              <a:ext uri="{FF2B5EF4-FFF2-40B4-BE49-F238E27FC236}">
                <a16:creationId xmlns:a16="http://schemas.microsoft.com/office/drawing/2014/main" id="{CE0D0357-61CB-465E-9CDC-2F2E0358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762000"/>
            <a:ext cx="21066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09" name="Picture 37" descr="cap xach da ca sau">
            <a:extLst>
              <a:ext uri="{FF2B5EF4-FFF2-40B4-BE49-F238E27FC236}">
                <a16:creationId xmlns:a16="http://schemas.microsoft.com/office/drawing/2014/main" id="{321C9481-7A47-49BE-A03E-5B6B8232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86338"/>
            <a:ext cx="20574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0" name="Picture 38" descr="giay da tran">
            <a:extLst>
              <a:ext uri="{FF2B5EF4-FFF2-40B4-BE49-F238E27FC236}">
                <a16:creationId xmlns:a16="http://schemas.microsoft.com/office/drawing/2014/main" id="{09BB7589-DE6A-401B-8356-44CBD96C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1981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1" name="Text Box 39">
            <a:extLst>
              <a:ext uri="{FF2B5EF4-FFF2-40B4-BE49-F238E27FC236}">
                <a16:creationId xmlns:a16="http://schemas.microsoft.com/office/drawing/2014/main" id="{1F686997-BF16-4C59-8D25-EFC2A41C9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862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/>
              <a:t>Giày da trăn</a:t>
            </a:r>
          </a:p>
        </p:txBody>
      </p:sp>
      <p:sp>
        <p:nvSpPr>
          <p:cNvPr id="105512" name="Text Box 40">
            <a:extLst>
              <a:ext uri="{FF2B5EF4-FFF2-40B4-BE49-F238E27FC236}">
                <a16:creationId xmlns:a16="http://schemas.microsoft.com/office/drawing/2014/main" id="{3471B630-E9EF-47EA-8F02-9BDD8A2B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626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/>
              <a:t>Cặp xách da cá sấu</a:t>
            </a:r>
          </a:p>
        </p:txBody>
      </p:sp>
      <p:sp>
        <p:nvSpPr>
          <p:cNvPr id="105513" name="Text Box 41">
            <a:extLst>
              <a:ext uri="{FF2B5EF4-FFF2-40B4-BE49-F238E27FC236}">
                <a16:creationId xmlns:a16="http://schemas.microsoft.com/office/drawing/2014/main" id="{AEF80365-7EC5-420D-BFC8-8F1F5BE0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050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/>
              <a:t>Sản phẩm làm từ đồi mồi</a:t>
            </a:r>
          </a:p>
        </p:txBody>
      </p:sp>
      <p:pic>
        <p:nvPicPr>
          <p:cNvPr id="105514" name="Picture 42" descr="ran cap nong">
            <a:extLst>
              <a:ext uri="{FF2B5EF4-FFF2-40B4-BE49-F238E27FC236}">
                <a16:creationId xmlns:a16="http://schemas.microsoft.com/office/drawing/2014/main" id="{D43BE555-A435-4362-966C-4300D98D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>
            <a:fillRect/>
          </a:stretch>
        </p:blipFill>
        <p:spPr bwMode="auto">
          <a:xfrm>
            <a:off x="5638800" y="4343400"/>
            <a:ext cx="33147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15" name="Picture 43" descr="ran ho mang">
            <a:extLst>
              <a:ext uri="{FF2B5EF4-FFF2-40B4-BE49-F238E27FC236}">
                <a16:creationId xmlns:a16="http://schemas.microsoft.com/office/drawing/2014/main" id="{D5C3583A-D487-41DD-9859-59FEE7E5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997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6" name="Text Box 44">
            <a:extLst>
              <a:ext uri="{FF2B5EF4-FFF2-40B4-BE49-F238E27FC236}">
                <a16:creationId xmlns:a16="http://schemas.microsoft.com/office/drawing/2014/main" id="{7C3A3299-1DC8-441C-A959-96562A98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1430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Một số loài rắn độc nguy hiểm:</a:t>
            </a:r>
          </a:p>
        </p:txBody>
      </p:sp>
      <p:sp>
        <p:nvSpPr>
          <p:cNvPr id="105517" name="Text Box 45">
            <a:extLst>
              <a:ext uri="{FF2B5EF4-FFF2-40B4-BE49-F238E27FC236}">
                <a16:creationId xmlns:a16="http://schemas.microsoft.com/office/drawing/2014/main" id="{B502AEB5-BF1B-44AC-B137-D5AA3896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81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Rắn hổ mang</a:t>
            </a:r>
          </a:p>
        </p:txBody>
      </p:sp>
      <p:sp>
        <p:nvSpPr>
          <p:cNvPr id="105518" name="Text Box 46">
            <a:extLst>
              <a:ext uri="{FF2B5EF4-FFF2-40B4-BE49-F238E27FC236}">
                <a16:creationId xmlns:a16="http://schemas.microsoft.com/office/drawing/2014/main" id="{A2135C3F-D423-41AD-94DD-FFAF81A1C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/>
              <a:t>Rắn cạp nong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13B60222-658E-4819-9488-C7E94AE193EA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2D2FF9-3D57-4943-A64C-06B9DCDB81E9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:a16="http://schemas.microsoft.com/office/drawing/2014/main" id="{C9FEC204-2E22-444C-B71B-E86B0FBAB80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F32175-89FE-45DF-BC4A-6A61C0F410AB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44" name="Flowchart: Stored Data 43">
            <a:extLst>
              <a:ext uri="{FF2B5EF4-FFF2-40B4-BE49-F238E27FC236}">
                <a16:creationId xmlns:a16="http://schemas.microsoft.com/office/drawing/2014/main" id="{A82D6335-2BCB-42B2-9146-9E86AA526E4E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B9B0B7FA-9BF9-4AE3-A6E9-9A38F4C734B6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45B7E4-15DC-4F93-9EFF-1350F76492E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AG00029_">
            <a:extLst>
              <a:ext uri="{FF2B5EF4-FFF2-40B4-BE49-F238E27FC236}">
                <a16:creationId xmlns:a16="http://schemas.microsoft.com/office/drawing/2014/main" id="{29C4C60E-B13F-4A52-96F0-A524884FCB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2543" y="1581524"/>
            <a:ext cx="701495" cy="738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7" grpId="0" animBg="1"/>
      <p:bldP spid="105488" grpId="0" animBg="1"/>
      <p:bldP spid="105490" grpId="0" animBg="1"/>
      <p:bldP spid="105491" grpId="0" animBg="1"/>
      <p:bldP spid="105492" grpId="0" animBg="1"/>
      <p:bldP spid="105496" grpId="0"/>
      <p:bldP spid="105496" grpId="1"/>
      <p:bldP spid="105497" grpId="0"/>
      <p:bldP spid="105497" grpId="1"/>
      <p:bldP spid="105498" grpId="0" animBg="1"/>
      <p:bldP spid="105499" grpId="0" animBg="1"/>
      <p:bldP spid="105502" grpId="0"/>
      <p:bldP spid="105502" grpId="1"/>
      <p:bldP spid="105503" grpId="0"/>
      <p:bldP spid="105503" grpId="1"/>
      <p:bldP spid="105506" grpId="0"/>
      <p:bldP spid="105506" grpId="1"/>
      <p:bldP spid="105507" grpId="0"/>
      <p:bldP spid="105507" grpId="1"/>
      <p:bldP spid="105511" grpId="0"/>
      <p:bldP spid="105511" grpId="1"/>
      <p:bldP spid="105512" grpId="0"/>
      <p:bldP spid="105512" grpId="1"/>
      <p:bldP spid="105513" grpId="0"/>
      <p:bldP spid="105513" grpId="1"/>
      <p:bldP spid="105516" grpId="0"/>
      <p:bldP spid="105517" grpId="0"/>
      <p:bldP spid="1055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báº¯t cÃ¡ sáº¥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762500" cy="3200400"/>
          </a:xfrm>
          <a:prstGeom prst="rect">
            <a:avLst/>
          </a:prstGeom>
          <a:noFill/>
        </p:spPr>
      </p:pic>
      <p:pic>
        <p:nvPicPr>
          <p:cNvPr id="6148" name="Picture 4" descr="Káº¿t quáº£ hÃ¬nh áº£nh cho báº¯t rÃ¹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600201"/>
            <a:ext cx="4381500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499618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7EB2-CA76-440C-9C20-C27E0184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764C8-2288-4BC2-9389-1FD09EE95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Káº¿t quáº£ hÃ¬nh áº£nh cho táº¯c kÃ¨">
            <a:extLst>
              <a:ext uri="{FF2B5EF4-FFF2-40B4-BE49-F238E27FC236}">
                <a16:creationId xmlns:a16="http://schemas.microsoft.com/office/drawing/2014/main" id="{377F0DD8-16AB-48DB-8CE1-3D154485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24"/>
            <a:ext cx="4419600" cy="34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F71DCF-4733-4C2E-A050-2F29329751CD}"/>
              </a:ext>
            </a:extLst>
          </p:cNvPr>
          <p:cNvSpPr/>
          <p:nvPr/>
        </p:nvSpPr>
        <p:spPr>
          <a:xfrm>
            <a:off x="108408" y="2972348"/>
            <a:ext cx="1600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Káº¿t quáº£ hÃ¬nh áº£nh cho trÄn">
            <a:extLst>
              <a:ext uri="{FF2B5EF4-FFF2-40B4-BE49-F238E27FC236}">
                <a16:creationId xmlns:a16="http://schemas.microsoft.com/office/drawing/2014/main" id="{924D3C09-7DC5-436B-A19A-604657ED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2" y="41612"/>
            <a:ext cx="4442192" cy="34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A14698-6BBF-44E7-863B-EF358CF90A87}"/>
              </a:ext>
            </a:extLst>
          </p:cNvPr>
          <p:cNvSpPr/>
          <p:nvPr/>
        </p:nvSpPr>
        <p:spPr>
          <a:xfrm>
            <a:off x="4724400" y="2964469"/>
            <a:ext cx="1600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áº¿t quáº£ hÃ¬nh áº£nh cho cÃ¡ sáº¥u">
            <a:extLst>
              <a:ext uri="{FF2B5EF4-FFF2-40B4-BE49-F238E27FC236}">
                <a16:creationId xmlns:a16="http://schemas.microsoft.com/office/drawing/2014/main" id="{D4A89E15-368B-4EF4-BCFF-1C7BDA70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84671"/>
            <a:ext cx="4419600" cy="32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DB34F-280D-4BA5-B7E9-6E9917A29AA8}"/>
              </a:ext>
            </a:extLst>
          </p:cNvPr>
          <p:cNvSpPr/>
          <p:nvPr/>
        </p:nvSpPr>
        <p:spPr>
          <a:xfrm>
            <a:off x="108408" y="6308725"/>
            <a:ext cx="1600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Káº¿t quáº£ hÃ¬nh áº£nh cho rÃ¹a">
            <a:extLst>
              <a:ext uri="{FF2B5EF4-FFF2-40B4-BE49-F238E27FC236}">
                <a16:creationId xmlns:a16="http://schemas.microsoft.com/office/drawing/2014/main" id="{5A236F05-FE1D-4075-BBC4-A10F58ED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3" y="3491274"/>
            <a:ext cx="4442192" cy="32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F63DF2-613C-4043-A7FA-16CC58B1A044}"/>
              </a:ext>
            </a:extLst>
          </p:cNvPr>
          <p:cNvSpPr/>
          <p:nvPr/>
        </p:nvSpPr>
        <p:spPr>
          <a:xfrm>
            <a:off x="4692977" y="6321605"/>
            <a:ext cx="1600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9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áº¿t quáº£ hÃ¬nh áº£nh cho nuÃ´i cÃ¡ sáº¥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572000" cy="3429000"/>
          </a:xfrm>
          <a:prstGeom prst="rect">
            <a:avLst/>
          </a:prstGeom>
          <a:noFill/>
        </p:spPr>
      </p:pic>
      <p:pic>
        <p:nvPicPr>
          <p:cNvPr id="3" name="Picture 2" descr="C:\Users\HOME\Pictures\BÒ SÁT\4669096695-t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64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75C45-1612-4A8D-AA5E-CF5606A84AD8}"/>
              </a:ext>
            </a:extLst>
          </p:cNvPr>
          <p:cNvSpPr txBox="1"/>
          <p:nvPr/>
        </p:nvSpPr>
        <p:spPr>
          <a:xfrm>
            <a:off x="3461096" y="3827844"/>
            <a:ext cx="5186657" cy="1168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E"/>
                </a:solidFill>
                <a:latin typeface="+mj-lt"/>
                <a:ea typeface="+mj-ea"/>
                <a:cs typeface="+mj-cs"/>
              </a:rPr>
              <a:t>CỦNG CỐ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2964194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3593" y="0"/>
            <a:ext cx="3356811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2113292" y="1388611"/>
            <a:ext cx="6199926" cy="4649945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92946cxn8xmvkw5">
            <a:extLst>
              <a:ext uri="{FF2B5EF4-FFF2-40B4-BE49-F238E27FC236}">
                <a16:creationId xmlns:a16="http://schemas.microsoft.com/office/drawing/2014/main" id="{2E0C7A0E-F6F2-4B1A-8BBE-B56F01C7F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8" y="358512"/>
            <a:ext cx="1506198" cy="180743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92946cxn8xmvkw5">
            <a:extLst>
              <a:ext uri="{FF2B5EF4-FFF2-40B4-BE49-F238E27FC236}">
                <a16:creationId xmlns:a16="http://schemas.microsoft.com/office/drawing/2014/main" id="{74AE06BC-91ED-43D6-B735-61D7513B6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3395" y="10212"/>
            <a:ext cx="1255620" cy="1506743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3308" y="0"/>
            <a:ext cx="258069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5" descr="92946cxn8xmvkw5">
            <a:extLst>
              <a:ext uri="{FF2B5EF4-FFF2-40B4-BE49-F238E27FC236}">
                <a16:creationId xmlns:a16="http://schemas.microsoft.com/office/drawing/2014/main" id="{9574EF09-6C2D-4B73-9F95-58FDC16C3A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354" y="-91978"/>
            <a:ext cx="1340778" cy="1608933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92946cxn8xmvkw5">
            <a:extLst>
              <a:ext uri="{FF2B5EF4-FFF2-40B4-BE49-F238E27FC236}">
                <a16:creationId xmlns:a16="http://schemas.microsoft.com/office/drawing/2014/main" id="{F98E1D58-F64C-47F8-A77E-1296E0139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572" y="4092313"/>
            <a:ext cx="1506198" cy="180743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92946cxn8xmvkw5">
            <a:extLst>
              <a:ext uri="{FF2B5EF4-FFF2-40B4-BE49-F238E27FC236}">
                <a16:creationId xmlns:a16="http://schemas.microsoft.com/office/drawing/2014/main" id="{64FD2954-D0E5-405F-A1AE-5FCD3E9FE4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235" y="2291426"/>
            <a:ext cx="1506198" cy="180743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92946cxn8xmvkw5">
            <a:extLst>
              <a:ext uri="{FF2B5EF4-FFF2-40B4-BE49-F238E27FC236}">
                <a16:creationId xmlns:a16="http://schemas.microsoft.com/office/drawing/2014/main" id="{BD22A5D5-678D-499A-995A-E5D85501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630" y="1335090"/>
            <a:ext cx="1255620" cy="1506743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92946cxn8xmvkw5">
            <a:extLst>
              <a:ext uri="{FF2B5EF4-FFF2-40B4-BE49-F238E27FC236}">
                <a16:creationId xmlns:a16="http://schemas.microsoft.com/office/drawing/2014/main" id="{71F7CDFD-C0F4-49E9-83B1-73E77CAAF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022" y="58370"/>
            <a:ext cx="1255620" cy="1506743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92946cxn8xmvkw5">
            <a:extLst>
              <a:ext uri="{FF2B5EF4-FFF2-40B4-BE49-F238E27FC236}">
                <a16:creationId xmlns:a16="http://schemas.microsoft.com/office/drawing/2014/main" id="{45CC1255-77AA-477F-A525-0FFFFAFF99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0260" y="1516955"/>
            <a:ext cx="1340778" cy="1608933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CF990CD1-AA1F-49EE-8FD1-D5A1FB5B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7543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Bô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vảy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gì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lớn,trứng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vôi</a:t>
            </a:r>
            <a:r>
              <a:rPr lang="en-US" altLang="en-US" sz="2800" dirty="0"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bọc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răng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yếm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dai</a:t>
            </a:r>
            <a:r>
              <a:rPr lang="en-US" altLang="en-US" sz="2800" dirty="0"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bọc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D.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vôi</a:t>
            </a:r>
            <a:r>
              <a:rPr lang="en-US" altLang="en-US" sz="2800" dirty="0"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bọc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9515" name="Oval 11">
            <a:extLst>
              <a:ext uri="{FF2B5EF4-FFF2-40B4-BE49-F238E27FC236}">
                <a16:creationId xmlns:a16="http://schemas.microsoft.com/office/drawing/2014/main" id="{ADE685EE-0530-410F-8448-0CAB58279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57600"/>
            <a:ext cx="6096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22DF2C03-740C-475A-B676-3A03ED4E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sz="3600" b="1" dirty="0" smtClean="0">
                <a:solidFill>
                  <a:srgbClr val="0000CC"/>
                </a:solidFill>
              </a:rPr>
              <a:t>Đặc điểm của bộ rùa là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3387E07D-2345-422D-8652-04FA022E0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39812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362A99EF-6659-4E81-966B-FC49A016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41618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B1D626B8-75CF-4C52-8F4B-978D0DF19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55862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vôi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1FADF81C-A30F-47C9-9A09-524CAAF55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0106"/>
            <a:ext cx="5562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A,B,C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154632" name="Oval 8">
            <a:extLst>
              <a:ext uri="{FF2B5EF4-FFF2-40B4-BE49-F238E27FC236}">
                <a16:creationId xmlns:a16="http://schemas.microsoft.com/office/drawing/2014/main" id="{5400B3ED-0F69-4491-9EEB-D2A58CDF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98550"/>
            <a:ext cx="838200" cy="685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11">
            <a:extLst>
              <a:ext uri="{FF2B5EF4-FFF2-40B4-BE49-F238E27FC236}">
                <a16:creationId xmlns:a16="http://schemas.microsoft.com/office/drawing/2014/main" id="{214DCA5A-5B8F-4C84-B670-B7F0C178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7924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sấu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nhọn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sắc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mọc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lỗ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răng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Trứng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vôi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bọc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A,B, C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65" name="Oval 13">
            <a:extLst>
              <a:ext uri="{FF2B5EF4-FFF2-40B4-BE49-F238E27FC236}">
                <a16:creationId xmlns:a16="http://schemas.microsoft.com/office/drawing/2014/main" id="{094D4618-D7B5-4908-8F63-D06A2FE4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5334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9" name="Curved Up Ribbon 8"/>
          <p:cNvSpPr/>
          <p:nvPr/>
        </p:nvSpPr>
        <p:spPr bwMode="auto">
          <a:xfrm>
            <a:off x="601759" y="1600200"/>
            <a:ext cx="8146026" cy="1665563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Đọc và tìm hiểu bài m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729642g8z5cf0f0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51" y="1733699"/>
            <a:ext cx="3896291" cy="10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" y="3018504"/>
            <a:ext cx="220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9F417-EEFD-4835-ADB9-E94DF3E5081C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id="{725B6EBD-0407-4B37-87EC-4B949405A38D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Stored Data 18">
            <a:extLst>
              <a:ext uri="{FF2B5EF4-FFF2-40B4-BE49-F238E27FC236}">
                <a16:creationId xmlns:a16="http://schemas.microsoft.com/office/drawing/2014/main" id="{A7DD78A7-75F4-472C-A8B7-E5CAF87F8144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1B3363-81CA-4DE8-A124-5510EE8647EC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9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3239">
        <p15:prstTrans prst="origami"/>
      </p:transition>
    </mc:Choice>
    <mc:Fallback xmlns="">
      <p:transition spd="slow" advTm="132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131603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400800"/>
            <a:ext cx="85264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228600" y="0"/>
            <a:ext cx="8534400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609600" y="9906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18" name="TextBox 17"/>
          <p:cNvSpPr txBox="1"/>
          <p:nvPr/>
        </p:nvSpPr>
        <p:spPr>
          <a:xfrm>
            <a:off x="0" y="440115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 smtClean="0"/>
              <a:t>Câu 1</a:t>
            </a:r>
            <a:r>
              <a:rPr lang="vi-VN" sz="1600" dirty="0" smtClean="0"/>
              <a:t>: Đặc điểm tim 3 ngăn có vách hụt ngăn tâm thất là của lớp động vật nào?</a:t>
            </a:r>
            <a:endParaRPr lang="en-US" sz="1600" dirty="0" smtClean="0"/>
          </a:p>
          <a:p>
            <a:r>
              <a:rPr lang="en-US" sz="1600" dirty="0" smtClean="0"/>
              <a:t>        </a:t>
            </a:r>
            <a:r>
              <a:rPr lang="vi-VN" sz="1600" dirty="0" smtClean="0"/>
              <a:t>a. Cá	    b. Lưỡng cư  		c. Bò sát			d. Chim</a:t>
            </a:r>
            <a:endParaRPr lang="en-US" sz="1600" dirty="0" smtClean="0"/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. Bộ não của thằn lằn gồm 5 phần giống ếch nhưng ở thằn lằn có phần phát triển hơn đó là: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a. Não trước       c.  Não trung gian và tiểu não     b. Não trước và tiểu não        d.  Não trung gian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Câu 3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Những lớp động vật có xương sống, đẻ trứng và biến nhiệt: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a. Lưỡng cư, cá, chim.		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b. Thú, cá, lưỡng cư.       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c. Cá xương, lưỡng cư, bò sát.	         	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Chim,thú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nóng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B.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đuôi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C.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phủ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vảy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sừng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	D. Chi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vuốt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phổi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Nâng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hạ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thềm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				B.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khí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dãn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sườn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hoành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	D.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dãn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sườn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6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Vảy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sừng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B.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Ngăn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thoát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ẩm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ướt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D.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thịt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thoát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A-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vảy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sừng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B-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mi    C-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Màng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nhĩ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hốc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tai	     D- Chi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vuốt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8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vảy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sấu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          		B.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ráo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   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Rùa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núi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vàng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ráo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          			D.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bóng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9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: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Tim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ngăn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1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	B. Tim 3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ngăn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C. Tim 3 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thất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vách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hụt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D. Tim 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ngăn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hoàn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lằn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ngón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vuốt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			B.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vẩy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sừng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chi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	       			D.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dài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1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54">
        <p15:prstTrans prst="peelOff" invX="1"/>
      </p:transition>
    </mc:Choice>
    <mc:Fallback xmlns="">
      <p:transition spd="slow" advTm="3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58" y="0"/>
            <a:ext cx="1828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4857" y="2903889"/>
            <a:ext cx="684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72781" y="1827759"/>
            <a:ext cx="3203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 BÒ SÁT</a:t>
            </a:r>
          </a:p>
        </p:txBody>
      </p:sp>
      <p:pic>
        <p:nvPicPr>
          <p:cNvPr id="15" name="Picture 14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3" y="603042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42" y="6019799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76" y="601980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58" y="6047920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37" y="6019798"/>
            <a:ext cx="1788242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owchart: Stored Data 21"/>
          <p:cNvSpPr/>
          <p:nvPr/>
        </p:nvSpPr>
        <p:spPr bwMode="auto">
          <a:xfrm rot="10800000">
            <a:off x="7750210" y="2903889"/>
            <a:ext cx="1071862" cy="114476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Stored Data 22"/>
          <p:cNvSpPr/>
          <p:nvPr/>
        </p:nvSpPr>
        <p:spPr bwMode="auto">
          <a:xfrm>
            <a:off x="199854" y="2903891"/>
            <a:ext cx="1041324" cy="114476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 flipV="1">
            <a:off x="994857" y="4029926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46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576">
        <p15:prstTrans prst="curtains"/>
      </p:transition>
    </mc:Choice>
    <mc:Fallback xmlns="">
      <p:transition spd="slow" advTm="4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594" y="259558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594" y="3429000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295" y="2506961"/>
            <a:ext cx="366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6123" y="2529624"/>
            <a:ext cx="4897478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98797" y="3360023"/>
            <a:ext cx="4944804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5917" y="3354376"/>
            <a:ext cx="461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FCF52D-699C-4F12-8EBF-2481C31E29AA}"/>
              </a:ext>
            </a:extLst>
          </p:cNvPr>
          <p:cNvSpPr/>
          <p:nvPr/>
        </p:nvSpPr>
        <p:spPr>
          <a:xfrm>
            <a:off x="3268116" y="125195"/>
            <a:ext cx="2450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 BÒ SÁT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ACF19BEB-6343-4E6C-B9CC-FB492054E542}"/>
              </a:ext>
            </a:extLst>
          </p:cNvPr>
          <p:cNvSpPr/>
          <p:nvPr/>
        </p:nvSpPr>
        <p:spPr>
          <a:xfrm>
            <a:off x="457200" y="4279044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478A8B41-D865-4BC4-86DD-1926C662B047}"/>
              </a:ext>
            </a:extLst>
          </p:cNvPr>
          <p:cNvSpPr/>
          <p:nvPr/>
        </p:nvSpPr>
        <p:spPr>
          <a:xfrm>
            <a:off x="983403" y="4210067"/>
            <a:ext cx="4944804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0677E-FCE5-4C5F-80D4-90B525AF1D03}"/>
              </a:ext>
            </a:extLst>
          </p:cNvPr>
          <p:cNvSpPr txBox="1"/>
          <p:nvPr/>
        </p:nvSpPr>
        <p:spPr>
          <a:xfrm>
            <a:off x="1010523" y="4204420"/>
            <a:ext cx="461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FF1506-3239-4A56-869A-737E41A822F5}"/>
              </a:ext>
            </a:extLst>
          </p:cNvPr>
          <p:cNvSpPr txBox="1"/>
          <p:nvPr/>
        </p:nvSpPr>
        <p:spPr>
          <a:xfrm>
            <a:off x="163582" y="1031312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44: BÀI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27" name="Flowchart: Stored Data 26">
            <a:extLst>
              <a:ext uri="{FF2B5EF4-FFF2-40B4-BE49-F238E27FC236}">
                <a16:creationId xmlns:a16="http://schemas.microsoft.com/office/drawing/2014/main" id="{E5317C9A-8C3C-4601-9A75-9871DFE5EE56}"/>
              </a:ext>
            </a:extLst>
          </p:cNvPr>
          <p:cNvSpPr/>
          <p:nvPr/>
        </p:nvSpPr>
        <p:spPr bwMode="auto">
          <a:xfrm rot="10800000">
            <a:off x="7908556" y="1117287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lowchart: Stored Data 27">
            <a:extLst>
              <a:ext uri="{FF2B5EF4-FFF2-40B4-BE49-F238E27FC236}">
                <a16:creationId xmlns:a16="http://schemas.microsoft.com/office/drawing/2014/main" id="{1B2FE1E0-E091-4439-9C36-0D0E29B0C872}"/>
              </a:ext>
            </a:extLst>
          </p:cNvPr>
          <p:cNvSpPr/>
          <p:nvPr/>
        </p:nvSpPr>
        <p:spPr bwMode="auto">
          <a:xfrm>
            <a:off x="304800" y="1086878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62B57F-3758-45C7-8CCC-D4E7897B9A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86945" y="1839489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9321810F-0B03-424C-BBE5-63769E31C636}"/>
              </a:ext>
            </a:extLst>
          </p:cNvPr>
          <p:cNvSpPr/>
          <p:nvPr/>
        </p:nvSpPr>
        <p:spPr>
          <a:xfrm>
            <a:off x="449702" y="5113525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E973D854-C296-413D-A0BE-66401097D745}"/>
              </a:ext>
            </a:extLst>
          </p:cNvPr>
          <p:cNvSpPr/>
          <p:nvPr/>
        </p:nvSpPr>
        <p:spPr>
          <a:xfrm>
            <a:off x="975905" y="5044548"/>
            <a:ext cx="4944804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5ECC97-DF36-441F-8A56-EE6F2B6A5705}"/>
              </a:ext>
            </a:extLst>
          </p:cNvPr>
          <p:cNvSpPr txBox="1"/>
          <p:nvPr/>
        </p:nvSpPr>
        <p:spPr>
          <a:xfrm>
            <a:off x="1003025" y="5038901"/>
            <a:ext cx="461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94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603">
        <p15:prstTrans prst="peelOff"/>
      </p:transition>
    </mc:Choice>
    <mc:Fallback xmlns="">
      <p:transition spd="slow" advTm="8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7" grpId="0" animBg="1"/>
      <p:bldP spid="18" grpId="0"/>
      <p:bldP spid="16" grpId="0" animBg="1"/>
      <p:bldP spid="22" grpId="0" animBg="1"/>
      <p:bldP spid="23" grpId="0"/>
      <p:bldP spid="30" grpId="0" animBg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4624-43EF-4E9C-A90F-2383B44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3209-F639-44E3-B2AC-AD2C1785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1E958-01CE-4302-AFE5-BB9727562D52}"/>
              </a:ext>
            </a:extLst>
          </p:cNvPr>
          <p:cNvSpPr txBox="1"/>
          <p:nvPr/>
        </p:nvSpPr>
        <p:spPr>
          <a:xfrm>
            <a:off x="87382" y="34565"/>
            <a:ext cx="913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40: ĐA DẠNG VÀ ĐẶC ĐIỂM CHUNG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 LỚP BÒ SÁT</a:t>
            </a:r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150A7164-22B2-44AA-A71A-B3BFDAD33028}"/>
              </a:ext>
            </a:extLst>
          </p:cNvPr>
          <p:cNvSpPr/>
          <p:nvPr/>
        </p:nvSpPr>
        <p:spPr bwMode="auto">
          <a:xfrm rot="10800000">
            <a:off x="7832356" y="120540"/>
            <a:ext cx="1071862" cy="75261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FC8DFE2-5B70-4A1D-8A5E-69A42B6DC1D2}"/>
              </a:ext>
            </a:extLst>
          </p:cNvPr>
          <p:cNvSpPr/>
          <p:nvPr/>
        </p:nvSpPr>
        <p:spPr bwMode="auto">
          <a:xfrm>
            <a:off x="228600" y="90131"/>
            <a:ext cx="1041324" cy="775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2244F-14D9-44C8-BCEE-E2B2945D97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0745" y="842742"/>
            <a:ext cx="7334258" cy="793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81F96A0-41DB-42D7-987B-7F5DE8758D13}"/>
              </a:ext>
            </a:extLst>
          </p:cNvPr>
          <p:cNvSpPr/>
          <p:nvPr/>
        </p:nvSpPr>
        <p:spPr>
          <a:xfrm>
            <a:off x="179438" y="1203478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11E9F-ABFC-45E5-8760-32B1622C096F}"/>
              </a:ext>
            </a:extLst>
          </p:cNvPr>
          <p:cNvSpPr txBox="1"/>
          <p:nvPr/>
        </p:nvSpPr>
        <p:spPr>
          <a:xfrm>
            <a:off x="762139" y="1114851"/>
            <a:ext cx="335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59A383-E900-4DAA-BF84-7D5D99DFBF85}"/>
              </a:ext>
            </a:extLst>
          </p:cNvPr>
          <p:cNvSpPr/>
          <p:nvPr/>
        </p:nvSpPr>
        <p:spPr>
          <a:xfrm>
            <a:off x="752967" y="1137514"/>
            <a:ext cx="3514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C8E3F1E-A828-4D97-A241-D92CD4C2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r="10226" b="1"/>
          <a:stretch/>
        </p:blipFill>
        <p:spPr>
          <a:xfrm>
            <a:off x="228600" y="3398835"/>
            <a:ext cx="2639480" cy="4079549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88CF429B-3652-4D60-89DF-09899DAD8B67}"/>
              </a:ext>
            </a:extLst>
          </p:cNvPr>
          <p:cNvSpPr/>
          <p:nvPr/>
        </p:nvSpPr>
        <p:spPr>
          <a:xfrm>
            <a:off x="2443968" y="1551294"/>
            <a:ext cx="5937893" cy="253047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I- 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B9F8336-1BE5-46E8-B18B-AC79FC4DD697}"/>
              </a:ext>
            </a:extLst>
          </p:cNvPr>
          <p:cNvSpPr/>
          <p:nvPr/>
        </p:nvSpPr>
        <p:spPr>
          <a:xfrm>
            <a:off x="2510083" y="1771727"/>
            <a:ext cx="5089156" cy="2530473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2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BÒ SÁT</a:t>
            </a: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cxnSpLocks/>
            <a:stCxn id="2" idx="2"/>
            <a:endCxn id="9" idx="0"/>
          </p:cNvCxnSpPr>
          <p:nvPr/>
        </p:nvCxnSpPr>
        <p:spPr>
          <a:xfrm flipH="1">
            <a:off x="2324100" y="907197"/>
            <a:ext cx="2400300" cy="55409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2" idx="2"/>
            <a:endCxn id="10" idx="0"/>
          </p:cNvCxnSpPr>
          <p:nvPr/>
        </p:nvCxnSpPr>
        <p:spPr>
          <a:xfrm>
            <a:off x="4724400" y="907197"/>
            <a:ext cx="2228850" cy="579039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1461293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486236"/>
            <a:ext cx="4457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620000" y="1942066"/>
            <a:ext cx="38100" cy="202033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9" idx="2"/>
            <a:endCxn id="19" idx="0"/>
          </p:cNvCxnSpPr>
          <p:nvPr/>
        </p:nvCxnSpPr>
        <p:spPr>
          <a:xfrm flipH="1">
            <a:off x="1524000" y="1892180"/>
            <a:ext cx="800100" cy="62242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9" idx="2"/>
            <a:endCxn id="20" idx="0"/>
          </p:cNvCxnSpPr>
          <p:nvPr/>
        </p:nvCxnSpPr>
        <p:spPr>
          <a:xfrm>
            <a:off x="2324100" y="1892180"/>
            <a:ext cx="2743200" cy="62242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2514600"/>
            <a:ext cx="2743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2514600"/>
            <a:ext cx="3733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19" idx="2"/>
            <a:endCxn id="31" idx="0"/>
          </p:cNvCxnSpPr>
          <p:nvPr/>
        </p:nvCxnSpPr>
        <p:spPr>
          <a:xfrm flipH="1">
            <a:off x="1485900" y="3576429"/>
            <a:ext cx="38100" cy="24570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2"/>
          </p:cNvCxnSpPr>
          <p:nvPr/>
        </p:nvCxnSpPr>
        <p:spPr>
          <a:xfrm>
            <a:off x="5067300" y="3576429"/>
            <a:ext cx="228602" cy="38597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3822129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21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00" y="3983251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sz="21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1240" y="3846188"/>
            <a:ext cx="175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1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1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6" descr="Káº¿t quáº£ hÃ¬nh áº£nh cho cÃ¡ sáº¥u xiÃª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943" y="4380677"/>
            <a:ext cx="2057400" cy="1371600"/>
          </a:xfrm>
          <a:prstGeom prst="rect">
            <a:avLst/>
          </a:prstGeom>
          <a:noFill/>
        </p:spPr>
      </p:pic>
      <p:pic>
        <p:nvPicPr>
          <p:cNvPr id="45" name="Picture 44" descr="C:\Users\HOME\Pictures\BÒ SÁT\rua-nui-v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92" y="4291063"/>
            <a:ext cx="2057400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>
            <a:cxnSpLocks/>
            <a:stCxn id="31" idx="2"/>
          </p:cNvCxnSpPr>
          <p:nvPr/>
        </p:nvCxnSpPr>
        <p:spPr>
          <a:xfrm flipH="1">
            <a:off x="1257300" y="4237627"/>
            <a:ext cx="228600" cy="400631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2"/>
            <a:endCxn id="58" idx="0"/>
          </p:cNvCxnSpPr>
          <p:nvPr/>
        </p:nvCxnSpPr>
        <p:spPr>
          <a:xfrm>
            <a:off x="1485900" y="4237627"/>
            <a:ext cx="2104534" cy="160719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7373" y="4626037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24099" y="4398346"/>
            <a:ext cx="2532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nhĩ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Káº¿t quáº£ hÃ¬nh áº£nh cho tháº±n láº¯n bÃ³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68" y="5287235"/>
            <a:ext cx="2209800" cy="1143000"/>
          </a:xfrm>
          <a:prstGeom prst="rect">
            <a:avLst/>
          </a:prstGeom>
          <a:noFill/>
        </p:spPr>
      </p:pic>
      <p:pic>
        <p:nvPicPr>
          <p:cNvPr id="34820" name="Picture 4" descr="Káº¿t quáº£ hÃ¬nh áº£nh cho ráº¯n rÃ¡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334000"/>
            <a:ext cx="1905000" cy="1143000"/>
          </a:xfrm>
          <a:prstGeom prst="rect">
            <a:avLst/>
          </a:prstGeom>
          <a:noFill/>
        </p:spPr>
      </p:pic>
      <p:pic>
        <p:nvPicPr>
          <p:cNvPr id="41" name="Picture 2" descr="AG00029_">
            <a:extLst>
              <a:ext uri="{FF2B5EF4-FFF2-40B4-BE49-F238E27FC236}">
                <a16:creationId xmlns:a16="http://schemas.microsoft.com/office/drawing/2014/main" id="{511A4E69-CD2E-4725-A73C-4F167A4CE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239" y="250996"/>
            <a:ext cx="950929" cy="100071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03325" y="6000750"/>
              <a:ext cx="1587" cy="1588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244587" y="5959462"/>
                <a:ext cx="84111" cy="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9" grpId="0"/>
      <p:bldP spid="20" grpId="0"/>
      <p:bldP spid="31" grpId="0"/>
      <p:bldP spid="40" grpId="0"/>
      <p:bldP spid="42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Káº¿t quáº£ hÃ¬nh áº£nh cho nhÃ´ng tÃ¢n tÃ¢y 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572000" cy="2971800"/>
          </a:xfrm>
          <a:prstGeom prst="rect">
            <a:avLst/>
          </a:prstGeom>
          <a:noFill/>
        </p:spPr>
      </p:pic>
      <p:pic>
        <p:nvPicPr>
          <p:cNvPr id="6152" name="Picture 8" descr="Káº¿t quáº£ hÃ¬nh áº£nh cho nhÃ´ng tÃ¢n tÃ¢y lan"/>
          <p:cNvPicPr>
            <a:picLocks noChangeAspect="1" noChangeArrowheads="1"/>
          </p:cNvPicPr>
          <p:nvPr/>
        </p:nvPicPr>
        <p:blipFill>
          <a:blip r:embed="rId3"/>
          <a:srcRect l="1649" t="2847" b="14591"/>
          <a:stretch>
            <a:fillRect/>
          </a:stretch>
        </p:blipFill>
        <p:spPr bwMode="auto">
          <a:xfrm>
            <a:off x="2286000" y="3581400"/>
            <a:ext cx="4572000" cy="2743200"/>
          </a:xfrm>
          <a:prstGeom prst="rect">
            <a:avLst/>
          </a:prstGeom>
          <a:noFill/>
        </p:spPr>
      </p:pic>
      <p:pic>
        <p:nvPicPr>
          <p:cNvPr id="6154" name="Picture 10" descr="Káº¿t quáº£ hÃ¬nh áº£nh cho nhÃ´ng tÃ¢n tÃ¢y 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9600"/>
            <a:ext cx="45720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63347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.VnArial" pitchFamily="34" charset="0"/>
              </a:rPr>
              <a:t>Bộ</a:t>
            </a:r>
            <a:r>
              <a:rPr lang="en-US" sz="3200" b="1" dirty="0">
                <a:solidFill>
                  <a:srgbClr val="00B050"/>
                </a:solidFill>
                <a:latin typeface=".Vn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.VnArial" pitchFamily="34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latin typeface=".Vn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.VnArial" pitchFamily="34" charset="0"/>
              </a:rPr>
              <a:t>Mỏ</a:t>
            </a:r>
            <a:endParaRPr lang="en-US" sz="3200" b="1" dirty="0">
              <a:solidFill>
                <a:srgbClr val="00B05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Káº¿t quáº£ hÃ¬nh áº£nh cho ráº¯n rÃ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190" y="899910"/>
            <a:ext cx="3810003" cy="2605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Káº¿t quáº£ hÃ¬nh áº£nh cho tháº±n láº±n">
            <a:extLst>
              <a:ext uri="{FF2B5EF4-FFF2-40B4-BE49-F238E27FC236}">
                <a16:creationId xmlns:a16="http://schemas.microsoft.com/office/drawing/2014/main" id="{D6D7832D-D0C5-4895-A4F7-972AB84A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2" y="3682738"/>
            <a:ext cx="3810003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HOME\Pictures\BÒ SÁT\rong_komondo.jpg">
            <a:extLst>
              <a:ext uri="{FF2B5EF4-FFF2-40B4-BE49-F238E27FC236}">
                <a16:creationId xmlns:a16="http://schemas.microsoft.com/office/drawing/2014/main" id="{13778DA8-3B06-4C21-B073-0C7B7ABB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97" y="3682739"/>
            <a:ext cx="4081803" cy="2946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E71068-BA6B-4074-8268-49AEE203B938}"/>
              </a:ext>
            </a:extLst>
          </p:cNvPr>
          <p:cNvSpPr/>
          <p:nvPr/>
        </p:nvSpPr>
        <p:spPr>
          <a:xfrm>
            <a:off x="805203" y="3032288"/>
            <a:ext cx="1600200" cy="422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Káº¿t quáº£ hÃ¬nh áº£nh cho tháº±n láº±n bÃ³ng ÄuÃ´i dÃ i">
            <a:extLst>
              <a:ext uri="{FF2B5EF4-FFF2-40B4-BE49-F238E27FC236}">
                <a16:creationId xmlns:a16="http://schemas.microsoft.com/office/drawing/2014/main" id="{BF026CBC-2BB1-49AD-B2ED-173533C9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84" y="861613"/>
            <a:ext cx="4081803" cy="2681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D4DE96-8FA4-45E6-84F4-09E859C55226}"/>
              </a:ext>
            </a:extLst>
          </p:cNvPr>
          <p:cNvSpPr/>
          <p:nvPr/>
        </p:nvSpPr>
        <p:spPr>
          <a:xfrm>
            <a:off x="5105400" y="3006758"/>
            <a:ext cx="3318398" cy="4733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FD493E-F6F8-4D3B-BDA8-C442B14C0963}"/>
              </a:ext>
            </a:extLst>
          </p:cNvPr>
          <p:cNvSpPr/>
          <p:nvPr/>
        </p:nvSpPr>
        <p:spPr>
          <a:xfrm>
            <a:off x="805203" y="6198911"/>
            <a:ext cx="1600200" cy="4222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lằn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B03F4F-E375-40AC-A578-571A6452AF7C}"/>
              </a:ext>
            </a:extLst>
          </p:cNvPr>
          <p:cNvSpPr/>
          <p:nvPr/>
        </p:nvSpPr>
        <p:spPr>
          <a:xfrm>
            <a:off x="5105400" y="6123596"/>
            <a:ext cx="2369595" cy="4733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Komodo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1288</Words>
  <Application>Microsoft Office PowerPoint</Application>
  <PresentationFormat>On-screen Show (4:3)</PresentationFormat>
  <Paragraphs>244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.VnArial</vt:lpstr>
      <vt:lpstr>.VnTime</vt:lpstr>
      <vt:lpstr>Arial</vt:lpstr>
      <vt:lpstr>Calibri</vt:lpstr>
      <vt:lpstr>Symbol</vt:lpstr>
      <vt:lpstr>Times New Roman</vt:lpstr>
      <vt:lpstr>Wingdings 3</vt:lpstr>
      <vt:lpstr>Office Theme</vt:lpstr>
      <vt:lpstr>TRƯỜNG THCS CÁT LÁI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Vũ Thị Hoa</dc:creator>
  <cp:lastModifiedBy>Windows User</cp:lastModifiedBy>
  <cp:revision>30</cp:revision>
  <dcterms:created xsi:type="dcterms:W3CDTF">2020-02-16T14:31:06Z</dcterms:created>
  <dcterms:modified xsi:type="dcterms:W3CDTF">2020-04-07T02:39:21Z</dcterms:modified>
</cp:coreProperties>
</file>